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9" r:id="rId3"/>
    <p:sldId id="290" r:id="rId4"/>
    <p:sldId id="293" r:id="rId5"/>
    <p:sldId id="296" r:id="rId6"/>
    <p:sldId id="299" r:id="rId7"/>
    <p:sldId id="302" r:id="rId8"/>
    <p:sldId id="303" r:id="rId9"/>
    <p:sldId id="304" r:id="rId10"/>
    <p:sldId id="305" r:id="rId11"/>
    <p:sldId id="258" r:id="rId12"/>
  </p:sldIdLst>
  <p:sldSz cx="9906000" cy="6858000" type="A4"/>
  <p:notesSz cx="6858000" cy="9144000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1pPr>
    <a:lvl2pPr marL="419847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2pPr>
    <a:lvl3pPr marL="839694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3pPr>
    <a:lvl4pPr marL="1259540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4pPr>
    <a:lvl5pPr marL="1679387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5pPr>
    <a:lvl6pPr marL="2099234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6pPr>
    <a:lvl7pPr marL="2519081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7pPr>
    <a:lvl8pPr marL="2938927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8pPr>
    <a:lvl9pPr marL="3358774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 varScale="1">
        <p:scale>
          <a:sx n="92" d="100"/>
          <a:sy n="92" d="100"/>
        </p:scale>
        <p:origin x="1014" y="90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9" d="100"/>
          <a:sy n="99" d="100"/>
        </p:scale>
        <p:origin x="-258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4859A-FAC6-48B4-8654-9413F3D6F318}" type="datetimeFigureOut">
              <a:rPr lang="cs-CZ" smtClean="0"/>
              <a:t>2.9.2016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DECCC-5C39-4D4C-899A-8DFE9C32EA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949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37B1E-6233-499E-A33F-D85329E14B16}" type="datetimeFigureOut">
              <a:rPr lang="cs-CZ" smtClean="0"/>
              <a:t>2.9.2016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A1422-5B0C-415B-B749-D9222588CE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34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63" y="4407378"/>
            <a:ext cx="8420688" cy="136209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2907056"/>
            <a:ext cx="8420688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D00FA-DA35-4D93-A7E9-52D07CF9AC45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63" y="4407378"/>
            <a:ext cx="8420688" cy="136209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2907056"/>
            <a:ext cx="8420688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D00FA-DA35-4D93-A7E9-52D07CF9AC45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15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4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00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056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0472" y="404665"/>
            <a:ext cx="9360000" cy="5832648"/>
          </a:xfrm>
        </p:spPr>
        <p:txBody>
          <a:bodyPr/>
          <a:lstStyle>
            <a:lvl1pPr marL="0" indent="0" algn="l">
              <a:buFont typeface="Wingdings" pitchFamily="2" charset="2"/>
              <a:buNone/>
              <a:defRPr/>
            </a:lvl1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zn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>
              <a:buClr>
                <a:schemeClr val="tx1"/>
              </a:buClr>
              <a:defRPr sz="20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zna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>
              <a:buClr>
                <a:schemeClr val="tx1"/>
              </a:buClr>
              <a:defRPr sz="20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29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135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á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925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lední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00472" y="4653136"/>
            <a:ext cx="9217024" cy="1500322"/>
          </a:xfrm>
        </p:spPr>
        <p:txBody>
          <a:bodyPr anchor="t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5686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8614" y="6564271"/>
            <a:ext cx="2311792" cy="15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6" tIns="45696" rIns="91386" bIns="45696" numCol="1" anchor="t" anchorCtr="0" compatLnSpc="1">
            <a:prstTxWarp prst="textNoShape">
              <a:avLst/>
            </a:prstTxWarp>
          </a:bodyPr>
          <a:lstStyle>
            <a:lvl1pPr>
              <a:defRPr sz="700" b="0">
                <a:solidFill>
                  <a:schemeClr val="tx1"/>
                </a:solidFill>
              </a:defRPr>
            </a:lvl1pPr>
          </a:lstStyle>
          <a:p>
            <a:fld id="{C92F3E14-6320-4963-A862-4905760388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309" y="881188"/>
            <a:ext cx="8336864" cy="524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25" tIns="41963" rIns="83925" bIns="41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085331" y="228936"/>
            <a:ext cx="6536843" cy="39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69" tIns="41985" rIns="83969" bIns="419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6" r:id="rId2"/>
    <p:sldLayoutId id="2147483674" r:id="rId3"/>
    <p:sldLayoutId id="2147483677" r:id="rId4"/>
    <p:sldLayoutId id="2147483666" r:id="rId5"/>
    <p:sldLayoutId id="2147483678" r:id="rId6"/>
    <p:sldLayoutId id="2147483672" r:id="rId7"/>
    <p:sldLayoutId id="2147483662" r:id="rId8"/>
    <p:sldLayoutId id="2147483679" r:id="rId9"/>
    <p:sldLayoutId id="2147483675" r:id="rId10"/>
    <p:sldLayoutId id="2147483680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+mj-lt"/>
          <a:ea typeface="+mj-ea"/>
          <a:cs typeface="+mj-cs"/>
        </a:defRPr>
      </a:lvl1pPr>
      <a:lvl2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2pPr>
      <a:lvl3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3pPr>
      <a:lvl4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4pPr>
      <a:lvl5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5pPr>
      <a:lvl6pPr marL="419847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6pPr>
      <a:lvl7pPr marL="839694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7pPr>
      <a:lvl8pPr marL="1259540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8pPr>
      <a:lvl9pPr marL="1679387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9pPr>
    </p:titleStyle>
    <p:bodyStyle>
      <a:lvl1pPr marL="418389" indent="-418389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77596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2pPr>
      <a:lvl3pPr marL="1333889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3pPr>
      <a:lvl4pPr marL="1791638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4pPr>
      <a:lvl5pPr marL="2247930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5pPr>
      <a:lvl6pPr marL="2667776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6pPr>
      <a:lvl7pPr marL="3087623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7pPr>
      <a:lvl8pPr marL="3507470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8pPr>
      <a:lvl9pPr marL="3927317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business.center.cz/business/pravo/zakony/zivnost/priloha4.aspx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business.center.cz/business/pravo/zakony/zivnost/priloha2.aspx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business.center.cz/business/pravo/zakony/zivnost/priloha1.aspx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business.center.cz/business/pravo/zakony/zivnost/priloha3.aspx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2949" y="3140968"/>
            <a:ext cx="8570531" cy="2154185"/>
          </a:xfrm>
        </p:spPr>
        <p:txBody>
          <a:bodyPr/>
          <a:lstStyle/>
          <a:p>
            <a:r>
              <a:rPr lang="cs-CZ" sz="4200" dirty="0" smtClean="0"/>
              <a:t>Živnostenské</a:t>
            </a:r>
            <a:br>
              <a:rPr lang="cs-CZ" sz="4200" dirty="0" smtClean="0"/>
            </a:br>
            <a:r>
              <a:rPr lang="cs-CZ" sz="4200" dirty="0"/>
              <a:t>	</a:t>
            </a:r>
            <a:r>
              <a:rPr lang="cs-CZ" sz="4200" dirty="0" smtClean="0"/>
              <a:t>	podnikání</a:t>
            </a:r>
            <a:endParaRPr lang="cs-CZ" sz="42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5517232"/>
            <a:ext cx="8420688" cy="330306"/>
          </a:xfrm>
        </p:spPr>
        <p:txBody>
          <a:bodyPr/>
          <a:lstStyle/>
          <a:p>
            <a:pPr algn="r"/>
            <a:r>
              <a:rPr lang="cs-CZ" b="1" dirty="0" smtClean="0">
                <a:solidFill>
                  <a:schemeClr val="bg1"/>
                </a:solidFill>
              </a:rPr>
              <a:t>Centrum fiktivních firem 2016/2017</a:t>
            </a:r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dirty="0" smtClean="0"/>
              <a:t>živnost (</a:t>
            </a:r>
            <a:r>
              <a:rPr lang="cs-CZ" sz="3600" b="1" dirty="0" smtClean="0"/>
              <a:t>živnostenské podnikání)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600" dirty="0" smtClean="0"/>
              <a:t>Lze definovat jako podnikání obecně, tedy:</a:t>
            </a:r>
          </a:p>
          <a:p>
            <a:pPr marL="0" indent="0" algn="just">
              <a:buNone/>
            </a:pPr>
            <a:r>
              <a:rPr lang="cs-CZ" sz="1600" dirty="0"/>
              <a:t>	</a:t>
            </a:r>
            <a:r>
              <a:rPr lang="cs-CZ" sz="1600" b="1" dirty="0" smtClean="0"/>
              <a:t>jako soustavnou </a:t>
            </a:r>
            <a:r>
              <a:rPr lang="cs-CZ" sz="1600" b="1" dirty="0"/>
              <a:t>činnost </a:t>
            </a:r>
            <a:r>
              <a:rPr lang="cs-CZ" sz="1600" b="1" dirty="0" smtClean="0"/>
              <a:t>provozovanou </a:t>
            </a:r>
            <a:r>
              <a:rPr lang="cs-CZ" sz="1600" b="1" dirty="0"/>
              <a:t>samostatně, vlastním </a:t>
            </a:r>
            <a:endParaRPr lang="cs-CZ" sz="1600" b="1" dirty="0" smtClean="0"/>
          </a:p>
          <a:p>
            <a:pPr marL="0" indent="0" algn="just">
              <a:buNone/>
            </a:pPr>
            <a:r>
              <a:rPr lang="cs-CZ" sz="1600" b="1" dirty="0"/>
              <a:t>	</a:t>
            </a:r>
            <a:r>
              <a:rPr lang="cs-CZ" sz="1600" b="1" dirty="0" smtClean="0"/>
              <a:t>jménem</a:t>
            </a:r>
            <a:r>
              <a:rPr lang="cs-CZ" sz="1600" b="1" dirty="0"/>
              <a:t>, na </a:t>
            </a:r>
            <a:r>
              <a:rPr lang="cs-CZ" sz="1600" b="1" dirty="0" smtClean="0"/>
              <a:t>vlastní </a:t>
            </a:r>
            <a:r>
              <a:rPr lang="cs-CZ" sz="1600" b="1" dirty="0"/>
              <a:t>odpovědnost, za účelem dosažení zisku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b="1" dirty="0"/>
              <a:t>Živnostenské podnikání </a:t>
            </a:r>
            <a:r>
              <a:rPr lang="cs-CZ" sz="1600" dirty="0" smtClean="0"/>
              <a:t>= podnikání </a:t>
            </a:r>
            <a:r>
              <a:rPr lang="cs-CZ" sz="1600" dirty="0"/>
              <a:t>podle živnostenského zákona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b="1" dirty="0" smtClean="0"/>
              <a:t>Základní podmínky provozování živnosti: </a:t>
            </a:r>
          </a:p>
          <a:p>
            <a:r>
              <a:rPr lang="cs-CZ" sz="1600" dirty="0" smtClean="0"/>
              <a:t>všeobecné podmínky:	bezúhonnost</a:t>
            </a:r>
          </a:p>
          <a:p>
            <a:pPr marL="0" indent="0">
              <a:buNone/>
            </a:pPr>
            <a:r>
              <a:rPr lang="cs-CZ" sz="1600" dirty="0" smtClean="0"/>
              <a:t>			18 let a více</a:t>
            </a:r>
          </a:p>
          <a:p>
            <a:pPr marL="0" indent="0">
              <a:buNone/>
            </a:pPr>
            <a:r>
              <a:rPr lang="cs-CZ" sz="1600" dirty="0"/>
              <a:t>	</a:t>
            </a:r>
            <a:r>
              <a:rPr lang="cs-CZ" sz="1600" dirty="0" smtClean="0"/>
              <a:t>		způsobilost k právním úkonům</a:t>
            </a:r>
            <a:endParaRPr lang="cs-CZ" sz="1600" dirty="0"/>
          </a:p>
          <a:p>
            <a:endParaRPr lang="cs-CZ" sz="1600" dirty="0" smtClean="0"/>
          </a:p>
          <a:p>
            <a:r>
              <a:rPr lang="cs-CZ" sz="1600" dirty="0" smtClean="0"/>
              <a:t>zvláštní podmínky:	odborná způsobilost (vzdělání </a:t>
            </a:r>
            <a:r>
              <a:rPr lang="cs-CZ" sz="1600" dirty="0"/>
              <a:t>nebo praxe </a:t>
            </a:r>
            <a:endParaRPr lang="cs-CZ" sz="1600" dirty="0" smtClean="0"/>
          </a:p>
          <a:p>
            <a:pPr marL="0" indent="0">
              <a:buNone/>
            </a:pPr>
            <a:r>
              <a:rPr lang="cs-CZ" sz="1600" dirty="0" smtClean="0"/>
              <a:t>			v </a:t>
            </a:r>
            <a:r>
              <a:rPr lang="cs-CZ" sz="1600" dirty="0"/>
              <a:t>určitém oboru) nutná pro řemeslné a vázané </a:t>
            </a:r>
            <a:endParaRPr lang="cs-CZ" sz="1600" dirty="0" smtClean="0"/>
          </a:p>
          <a:p>
            <a:pPr marL="0" indent="0">
              <a:buNone/>
            </a:pPr>
            <a:r>
              <a:rPr lang="cs-CZ" sz="1600" dirty="0"/>
              <a:t>	</a:t>
            </a:r>
            <a:r>
              <a:rPr lang="cs-CZ" sz="1600" dirty="0" smtClean="0"/>
              <a:t>		živnosti </a:t>
            </a:r>
            <a:r>
              <a:rPr lang="cs-CZ" sz="1600" dirty="0"/>
              <a:t>a pro </a:t>
            </a:r>
            <a:r>
              <a:rPr lang="cs-CZ" sz="1600" dirty="0" smtClean="0"/>
              <a:t>koncese</a:t>
            </a:r>
            <a:endParaRPr lang="cs-CZ" sz="1600" dirty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79500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dirty="0" smtClean="0"/>
              <a:t>výhody:</a:t>
            </a:r>
            <a:endParaRPr lang="cs-CZ" dirty="0" smtClean="0"/>
          </a:p>
          <a:p>
            <a:r>
              <a:rPr lang="cs-CZ" sz="1600" dirty="0" smtClean="0"/>
              <a:t>nejjednodušší </a:t>
            </a:r>
            <a:r>
              <a:rPr lang="cs-CZ" sz="1600" dirty="0"/>
              <a:t>varianta </a:t>
            </a:r>
            <a:r>
              <a:rPr lang="cs-CZ" sz="1600" dirty="0" smtClean="0"/>
              <a:t>podnikání</a:t>
            </a:r>
          </a:p>
          <a:p>
            <a:r>
              <a:rPr lang="cs-CZ" sz="1600" dirty="0" smtClean="0"/>
              <a:t>minimum </a:t>
            </a:r>
            <a:r>
              <a:rPr lang="cs-CZ" sz="1600" dirty="0"/>
              <a:t>administrativy spojené se zahájením i ukončením provozování </a:t>
            </a:r>
            <a:r>
              <a:rPr lang="cs-CZ" sz="1600" dirty="0" smtClean="0"/>
              <a:t>živnosti</a:t>
            </a:r>
          </a:p>
          <a:p>
            <a:r>
              <a:rPr lang="cs-CZ" sz="1600" dirty="0" smtClean="0"/>
              <a:t>nízké </a:t>
            </a:r>
            <a:r>
              <a:rPr lang="cs-CZ" sz="1600" dirty="0"/>
              <a:t>vstupní </a:t>
            </a:r>
            <a:r>
              <a:rPr lang="cs-CZ" sz="1600" dirty="0" smtClean="0"/>
              <a:t>náklady</a:t>
            </a:r>
          </a:p>
          <a:p>
            <a:r>
              <a:rPr lang="cs-CZ" sz="1600" dirty="0" smtClean="0"/>
              <a:t>není </a:t>
            </a:r>
            <a:r>
              <a:rPr lang="cs-CZ" sz="1600" dirty="0"/>
              <a:t>povinnost vést účetnictví, vede se pouze daňová </a:t>
            </a:r>
            <a:r>
              <a:rPr lang="cs-CZ" sz="1600" dirty="0" smtClean="0"/>
              <a:t>evidence</a:t>
            </a:r>
          </a:p>
          <a:p>
            <a:r>
              <a:rPr lang="cs-CZ" sz="1600" dirty="0" smtClean="0"/>
              <a:t>zdaňují </a:t>
            </a:r>
            <a:r>
              <a:rPr lang="cs-CZ" sz="1600" dirty="0"/>
              <a:t>se jen skutečné příjmy a </a:t>
            </a:r>
            <a:r>
              <a:rPr lang="cs-CZ" sz="1600" dirty="0" smtClean="0"/>
              <a:t>výdaje</a:t>
            </a:r>
          </a:p>
          <a:p>
            <a:r>
              <a:rPr lang="cs-CZ" sz="1600" dirty="0" smtClean="0"/>
              <a:t>možnost </a:t>
            </a:r>
            <a:r>
              <a:rPr lang="cs-CZ" sz="1600" dirty="0"/>
              <a:t>uplatnit výdajové paušály (zejména výhodné v sektoru služeb, pouze do výše tržeb v hodnotě 2 000 000 Kč</a:t>
            </a:r>
            <a:r>
              <a:rPr lang="cs-CZ" sz="1600" dirty="0" smtClean="0"/>
              <a:t>)</a:t>
            </a:r>
            <a:endParaRPr lang="cs-CZ" sz="1600" dirty="0"/>
          </a:p>
          <a:p>
            <a:r>
              <a:rPr lang="cs-CZ" sz="1600" dirty="0" smtClean="0"/>
              <a:t>nižší </a:t>
            </a:r>
            <a:r>
              <a:rPr lang="cs-CZ" sz="1600" dirty="0"/>
              <a:t>daň z </a:t>
            </a:r>
            <a:r>
              <a:rPr lang="cs-CZ" sz="1600" dirty="0" smtClean="0"/>
              <a:t>příjmů 15 % </a:t>
            </a:r>
          </a:p>
          <a:p>
            <a:endParaRPr lang="cs-CZ" dirty="0" smtClean="0"/>
          </a:p>
          <a:p>
            <a:pPr marL="0" indent="0">
              <a:buNone/>
            </a:pPr>
            <a:r>
              <a:rPr lang="cs-CZ" sz="3600" b="1" dirty="0"/>
              <a:t>nevýhody: </a:t>
            </a:r>
            <a:endParaRPr lang="cs-CZ" dirty="0"/>
          </a:p>
          <a:p>
            <a:r>
              <a:rPr lang="cs-CZ" sz="1600" dirty="0"/>
              <a:t>neomezené ručení, tj. za dluhy ručí živnostníci celým svým majetkem, </a:t>
            </a:r>
            <a:r>
              <a:rPr lang="cs-CZ" sz="1600" dirty="0" smtClean="0"/>
              <a:t>např. </a:t>
            </a:r>
            <a:r>
              <a:rPr lang="cs-CZ" sz="1600" dirty="0"/>
              <a:t>tedy i tím, který </a:t>
            </a:r>
            <a:r>
              <a:rPr lang="cs-CZ" sz="1600" dirty="0" smtClean="0"/>
              <a:t>je </a:t>
            </a:r>
            <a:r>
              <a:rPr lang="cs-CZ" sz="1600" dirty="0"/>
              <a:t>ve společném jmění manželů</a:t>
            </a:r>
          </a:p>
          <a:p>
            <a:r>
              <a:rPr lang="cs-CZ" sz="1600" dirty="0"/>
              <a:t>podnikatelský a soukromý majetek nejsou odděleny</a:t>
            </a:r>
          </a:p>
          <a:p>
            <a:r>
              <a:rPr lang="cs-CZ" sz="1600" dirty="0"/>
              <a:t>přístup k cizímu kapitálu (např. k úvěru) méně dostupný</a:t>
            </a:r>
          </a:p>
          <a:p>
            <a:r>
              <a:rPr lang="cs-CZ" sz="1600" dirty="0"/>
              <a:t>obtížné získat veřejné zakázky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166642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496" y="404664"/>
            <a:ext cx="8773630" cy="5675463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332212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sz="3600" b="1" u="sng" dirty="0"/>
              <a:t>živnostenské oprávnění</a:t>
            </a:r>
            <a:r>
              <a:rPr lang="cs-CZ" sz="3600" b="1" u="sng" dirty="0" smtClean="0"/>
              <a:t>:</a:t>
            </a:r>
          </a:p>
          <a:p>
            <a:pPr marL="0" indent="0" algn="just">
              <a:buNone/>
            </a:pPr>
            <a:endParaRPr lang="cs-CZ" b="1" u="sng" dirty="0"/>
          </a:p>
          <a:p>
            <a:pPr algn="just"/>
            <a:r>
              <a:rPr lang="cs-CZ" dirty="0"/>
              <a:t>u ohlašovací živnosti vzniká dnem ohlášení, přičemž vlastní živnostenské oprávnění, kterým je výpis z živnostenského rejstříku obdrží podnikatel v souladu se zákonem do 5 pracovních dnů</a:t>
            </a:r>
          </a:p>
          <a:p>
            <a:pPr algn="just"/>
            <a:r>
              <a:rPr lang="cs-CZ" dirty="0" smtClean="0"/>
              <a:t>u </a:t>
            </a:r>
            <a:r>
              <a:rPr lang="cs-CZ" dirty="0"/>
              <a:t>koncesované živnosti </a:t>
            </a:r>
            <a:r>
              <a:rPr lang="cs-CZ" dirty="0" smtClean="0"/>
              <a:t>– podnikatel může začít podnikat až v okamžiku obdržení rozhodnutí o obdržení koncese, živnostenský úřad by měl rozhodnout o žádosti do 30 dnů od jejího podání, tedy pokud jsou v pořádku všechny náležitosti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/>
              <a:t>v</a:t>
            </a:r>
            <a:r>
              <a:rPr lang="cs-CZ" dirty="0" smtClean="0"/>
              <a:t> praxi lze podat žádost o živnostenské oprávnění na jakémkoliv obecním živnostenském úřadě osobně, elektronicky nebo poštou a nebo přes Czech POINT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 smtClean="0"/>
              <a:t>poplatek za první živnostenské oprávnění je 1 000 Kč, za každé další 500 Kč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332454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u="sng" dirty="0"/>
              <a:t>ž</a:t>
            </a:r>
            <a:r>
              <a:rPr lang="cs-CZ" sz="3600" b="1" u="sng" dirty="0" smtClean="0"/>
              <a:t>ivnost volná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pro vydání živnostenského oprávnění stačí splnit obecné podmínky (tedy bezúhonnost, plnoletost, způsobilost k právním úkonům) a vyplnit Jednotný registrační formulář</a:t>
            </a:r>
          </a:p>
          <a:p>
            <a:r>
              <a:rPr lang="cs-CZ" dirty="0"/>
              <a:t>n</a:t>
            </a:r>
            <a:r>
              <a:rPr lang="cs-CZ" dirty="0" smtClean="0"/>
              <a:t>ení tedy potřeba žádná odborná způsobilost</a:t>
            </a:r>
          </a:p>
          <a:p>
            <a:r>
              <a:rPr lang="cs-CZ" dirty="0" smtClean="0"/>
              <a:t>obsahuje mnoho oborů činností, podnikatel si nemusí vybrat pouze jednu</a:t>
            </a:r>
          </a:p>
          <a:p>
            <a:r>
              <a:rPr lang="cs-CZ" dirty="0"/>
              <a:t>t</a:t>
            </a:r>
            <a:r>
              <a:rPr lang="cs-CZ" dirty="0" smtClean="0"/>
              <a:t>ypickým příkladem jsou např. velkoobchod a maloobchod (původně nákup a prodej zboží), zprostředkování obchodu a služeb, reklamní činnost, marketing…</a:t>
            </a:r>
          </a:p>
          <a:p>
            <a:r>
              <a:rPr lang="cs-CZ" dirty="0"/>
              <a:t>k</a:t>
            </a:r>
            <a:r>
              <a:rPr lang="cs-CZ" dirty="0" smtClean="0"/>
              <a:t>ompletní přehled 80 oborů činností naleznete </a:t>
            </a:r>
            <a:r>
              <a:rPr lang="cs-CZ" dirty="0"/>
              <a:t>v </a:t>
            </a:r>
            <a:r>
              <a:rPr lang="cs-CZ" dirty="0" smtClean="0"/>
              <a:t>příloze </a:t>
            </a:r>
            <a:r>
              <a:rPr lang="cs-CZ" dirty="0"/>
              <a:t>č. 4 k </a:t>
            </a:r>
            <a:r>
              <a:rPr lang="cs-CZ" dirty="0" smtClean="0"/>
              <a:t>zákonu            </a:t>
            </a:r>
            <a:r>
              <a:rPr lang="cs-CZ" dirty="0"/>
              <a:t>č. 455/1991 Sb</a:t>
            </a:r>
            <a:r>
              <a:rPr lang="cs-CZ" dirty="0" smtClean="0"/>
              <a:t>. </a:t>
            </a:r>
            <a:r>
              <a:rPr lang="cs-CZ" dirty="0" smtClean="0">
                <a:hlinkClick r:id="rId2"/>
              </a:rPr>
              <a:t>http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business.center.cz/business/pravo/zakony/zivnost/priloha4.aspx</a:t>
            </a:r>
            <a:endParaRPr lang="cs-CZ" dirty="0" smtClean="0"/>
          </a:p>
          <a:p>
            <a:r>
              <a:rPr lang="cs-CZ" dirty="0"/>
              <a:t>j</a:t>
            </a:r>
            <a:r>
              <a:rPr lang="cs-CZ" dirty="0" smtClean="0"/>
              <a:t>e možné obory činností editovat, přidávat nebo ubírat, podle toho, kam aktivity podnikatele směřují</a:t>
            </a:r>
          </a:p>
          <a:p>
            <a:pPr>
              <a:buFontTx/>
              <a:buChar char="-"/>
            </a:pPr>
            <a:endParaRPr lang="cs-CZ" dirty="0" smtClean="0"/>
          </a:p>
          <a:p>
            <a:pPr marL="457749" lvl="1" indent="0">
              <a:buNone/>
            </a:pPr>
            <a:endParaRPr lang="cs-CZ" dirty="0" smtClean="0"/>
          </a:p>
          <a:p>
            <a:pPr>
              <a:buFontTx/>
              <a:buChar char="-"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210407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u="sng" dirty="0"/>
              <a:t>ž</a:t>
            </a:r>
            <a:r>
              <a:rPr lang="cs-CZ" sz="3600" b="1" u="sng" dirty="0" smtClean="0"/>
              <a:t>ivnost vázaná </a:t>
            </a:r>
          </a:p>
          <a:p>
            <a:pPr marL="0" indent="0">
              <a:buNone/>
            </a:pPr>
            <a:endParaRPr lang="cs-CZ" dirty="0" smtClean="0"/>
          </a:p>
          <a:p>
            <a:pPr algn="just"/>
            <a:r>
              <a:rPr lang="cs-CZ" dirty="0"/>
              <a:t>p</a:t>
            </a:r>
            <a:r>
              <a:rPr lang="cs-CZ" dirty="0" smtClean="0"/>
              <a:t>ro vydání živnostenského oprávnění je potřeba splnit obecné podmínky                     pro živnost a doložit odbornou způsobilost</a:t>
            </a:r>
          </a:p>
          <a:p>
            <a:pPr algn="just"/>
            <a:r>
              <a:rPr lang="cs-CZ" dirty="0"/>
              <a:t>p</a:t>
            </a:r>
            <a:r>
              <a:rPr lang="cs-CZ" dirty="0" smtClean="0"/>
              <a:t>okud podnikatel nesplňuje odbornou způsobilost, může živnost provozovat prostřednictvím odpovědného zástupce, který bude danou odbornou způsobilost splňovat</a:t>
            </a:r>
          </a:p>
          <a:p>
            <a:pPr algn="just"/>
            <a:r>
              <a:rPr lang="cs-CZ" dirty="0"/>
              <a:t>t</a:t>
            </a:r>
            <a:r>
              <a:rPr lang="cs-CZ" dirty="0" smtClean="0"/>
              <a:t>ypické příklady – např. provozování autoškoly, průvodcovská činnost, oceňování majetku pro věci movité, masérské a rekondiční služby </a:t>
            </a:r>
          </a:p>
          <a:p>
            <a:pPr algn="just"/>
            <a:r>
              <a:rPr lang="cs-CZ" dirty="0"/>
              <a:t>p</a:t>
            </a:r>
            <a:r>
              <a:rPr lang="cs-CZ" dirty="0" smtClean="0"/>
              <a:t>řehled vázaných živností je uveden v příloze č. 2 zákona č. 455/1991 Sb</a:t>
            </a:r>
            <a:r>
              <a:rPr lang="cs-CZ" dirty="0"/>
              <a:t>. </a:t>
            </a: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business.center.cz/business/pravo/zakony/zivnost/priloha2.aspx</a:t>
            </a:r>
            <a:endParaRPr lang="cs-CZ" dirty="0" smtClean="0"/>
          </a:p>
          <a:p>
            <a:pPr algn="just">
              <a:buFontTx/>
              <a:buChar char="-"/>
            </a:pPr>
            <a:endParaRPr lang="cs-CZ" dirty="0" smtClean="0"/>
          </a:p>
          <a:p>
            <a:pPr algn="just">
              <a:buFontTx/>
              <a:buChar char="-"/>
            </a:pPr>
            <a:endParaRPr lang="cs-CZ" dirty="0"/>
          </a:p>
          <a:p>
            <a:pPr algn="just">
              <a:buFontTx/>
              <a:buChar char="-"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219811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sz="3600" b="1" u="sng" dirty="0"/>
              <a:t>ř</a:t>
            </a:r>
            <a:r>
              <a:rPr lang="cs-CZ" sz="3600" b="1" u="sng" dirty="0" smtClean="0"/>
              <a:t>emeslná </a:t>
            </a:r>
            <a:r>
              <a:rPr lang="cs-CZ" sz="3600" b="1" u="sng" dirty="0"/>
              <a:t>živnost </a:t>
            </a:r>
            <a:endParaRPr lang="cs-CZ" sz="3600" b="1" u="sng" dirty="0" smtClean="0"/>
          </a:p>
          <a:p>
            <a:pPr marL="0" indent="0" algn="just">
              <a:buNone/>
            </a:pPr>
            <a:endParaRPr lang="cs-CZ" dirty="0"/>
          </a:p>
          <a:p>
            <a:pPr algn="just">
              <a:buFontTx/>
              <a:buChar char="-"/>
            </a:pPr>
            <a:r>
              <a:rPr lang="cs-CZ" dirty="0"/>
              <a:t>jak název vypovídá, na základě této živnosti podnikají lidé především </a:t>
            </a:r>
            <a:r>
              <a:rPr lang="cs-CZ" dirty="0" smtClean="0"/>
              <a:t>            v </a:t>
            </a:r>
            <a:r>
              <a:rPr lang="cs-CZ" dirty="0"/>
              <a:t>řemeslných oborech</a:t>
            </a:r>
          </a:p>
          <a:p>
            <a:pPr algn="just">
              <a:buFontTx/>
              <a:buChar char="-"/>
            </a:pPr>
            <a:r>
              <a:rPr lang="cs-CZ" dirty="0"/>
              <a:t>pro získání živnostenské oprávnění je nutné splnit obecné podmínky a doložit odbornou způsobilost, většinou se jedná o výuční list, ale samozřejmě může mít živnostník také maturitu nebo vysokou </a:t>
            </a:r>
            <a:r>
              <a:rPr lang="cs-CZ" dirty="0" smtClean="0"/>
              <a:t>školu v daném oboru</a:t>
            </a:r>
            <a:endParaRPr lang="cs-CZ" dirty="0"/>
          </a:p>
          <a:p>
            <a:pPr algn="just">
              <a:buFontTx/>
              <a:buChar char="-"/>
            </a:pPr>
            <a:r>
              <a:rPr lang="cs-CZ" dirty="0"/>
              <a:t>odbornost lze získat také příslušným rekvalifikačním kurzem</a:t>
            </a:r>
          </a:p>
          <a:p>
            <a:pPr>
              <a:buFontTx/>
              <a:buChar char="-"/>
            </a:pPr>
            <a:r>
              <a:rPr lang="cs-CZ" dirty="0"/>
              <a:t>p</a:t>
            </a:r>
            <a:r>
              <a:rPr lang="cs-CZ" dirty="0" smtClean="0"/>
              <a:t>okud nemá ohlašovatel ani jeden z výše uvedených dokladů, může odbornou způsobilost prokázat praxí v daném oboru v minimální délce 6 let</a:t>
            </a:r>
          </a:p>
          <a:p>
            <a:pPr>
              <a:buFontTx/>
              <a:buChar char="-"/>
            </a:pPr>
            <a:r>
              <a:rPr lang="cs-CZ" dirty="0"/>
              <a:t>p</a:t>
            </a:r>
            <a:r>
              <a:rPr lang="cs-CZ" dirty="0" smtClean="0"/>
              <a:t>okud ohlašovatel není vyučen v daném oboru,, ale je vyučen v oboru příbuzném pro získání odborné způsobilosti mu postačí ještě jeden rok praxe v daném oboru</a:t>
            </a:r>
          </a:p>
          <a:p>
            <a:pPr>
              <a:buFontTx/>
              <a:buChar char="-"/>
            </a:pPr>
            <a:endParaRPr lang="cs-CZ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</a:t>
            </a:r>
            <a:r>
              <a:rPr lang="cs-CZ" dirty="0" smtClean="0"/>
              <a:t>firem </a:t>
            </a:r>
            <a:r>
              <a:rPr lang="cs-CZ" dirty="0"/>
              <a:t>2016/2017</a:t>
            </a:r>
          </a:p>
        </p:txBody>
      </p:sp>
    </p:spTree>
    <p:extLst>
      <p:ext uri="{BB962C8B-B14F-4D97-AF65-F5344CB8AC3E}">
        <p14:creationId xmlns:p14="http://schemas.microsoft.com/office/powerpoint/2010/main" val="117274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u="sng" dirty="0"/>
              <a:t>ř</a:t>
            </a:r>
            <a:r>
              <a:rPr lang="cs-CZ" sz="3600" b="1" u="sng" dirty="0" smtClean="0"/>
              <a:t>emeslná </a:t>
            </a:r>
            <a:r>
              <a:rPr lang="cs-CZ" sz="3600" b="1" u="sng" dirty="0"/>
              <a:t>živnost </a:t>
            </a:r>
          </a:p>
          <a:p>
            <a:pPr>
              <a:buFontTx/>
              <a:buChar char="-"/>
            </a:pPr>
            <a:endParaRPr lang="cs-CZ" dirty="0" smtClean="0"/>
          </a:p>
          <a:p>
            <a:r>
              <a:rPr lang="cs-CZ" dirty="0" smtClean="0"/>
              <a:t>typické </a:t>
            </a:r>
            <a:r>
              <a:rPr lang="cs-CZ" dirty="0"/>
              <a:t>řemeslné živnosti: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cs-CZ" dirty="0"/>
              <a:t>Řeznictví a uzenářství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cs-CZ" dirty="0"/>
              <a:t>Mlékárenství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cs-CZ" dirty="0"/>
              <a:t>Zpracování kůže a kožešin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cs-CZ" dirty="0"/>
              <a:t>Pekařství, cukrářství</a:t>
            </a:r>
            <a:r>
              <a:rPr lang="cs-CZ" dirty="0" smtClean="0"/>
              <a:t>..</a:t>
            </a:r>
          </a:p>
          <a:p>
            <a:endParaRPr lang="cs-CZ" dirty="0"/>
          </a:p>
          <a:p>
            <a:r>
              <a:rPr lang="cs-CZ" dirty="0" smtClean="0"/>
              <a:t>přehled řemeslných živností naleznete v příloze č. 1 zákona č. 455/1991 Sb. </a:t>
            </a:r>
            <a:r>
              <a:rPr lang="cs-CZ" dirty="0" smtClean="0">
                <a:hlinkClick r:id="rId2"/>
              </a:rPr>
              <a:t>http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business.center.cz/business/pravo/zakony/zivnost/priloha1.aspx</a:t>
            </a:r>
            <a:endParaRPr lang="cs-CZ" dirty="0" smtClean="0"/>
          </a:p>
          <a:p>
            <a:endParaRPr lang="cs-CZ" dirty="0"/>
          </a:p>
          <a:p>
            <a:r>
              <a:rPr lang="cs-CZ" dirty="0"/>
              <a:t>v</a:t>
            </a:r>
            <a:r>
              <a:rPr lang="cs-CZ" dirty="0" smtClean="0"/>
              <a:t>ýhodou u tohoto druhu živnosti je možnost výdajových paušálů a možnost odepsat si daně až do výše 80 %</a:t>
            </a:r>
          </a:p>
          <a:p>
            <a:r>
              <a:rPr lang="cs-CZ" dirty="0"/>
              <a:t>ř</a:t>
            </a:r>
            <a:r>
              <a:rPr lang="cs-CZ" dirty="0" smtClean="0"/>
              <a:t>emeslná živnost vzniká dnem ohlášení</a:t>
            </a:r>
          </a:p>
          <a:p>
            <a:r>
              <a:rPr lang="cs-CZ" dirty="0"/>
              <a:t>ž</a:t>
            </a:r>
            <a:r>
              <a:rPr lang="cs-CZ" dirty="0" smtClean="0"/>
              <a:t>adatel vyplní JRF a doloží doklad o odborné způsobilosti</a:t>
            </a:r>
          </a:p>
          <a:p>
            <a:pPr>
              <a:buFontTx/>
              <a:buChar char="-"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pPr>
              <a:buFontTx/>
              <a:buChar char="-"/>
            </a:pPr>
            <a:endParaRPr lang="cs-CZ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348255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sz="3600" b="1" u="sng" dirty="0"/>
              <a:t>k</a:t>
            </a:r>
            <a:r>
              <a:rPr lang="cs-CZ" sz="3600" b="1" u="sng" dirty="0" smtClean="0"/>
              <a:t>oncesovaná živnost</a:t>
            </a:r>
          </a:p>
          <a:p>
            <a:pPr lvl="0">
              <a:buFont typeface="Arial" panose="020B0604020202020204" pitchFamily="34" charset="0"/>
              <a:buChar char="−"/>
            </a:pPr>
            <a:endParaRPr lang="cs-CZ" dirty="0" smtClean="0"/>
          </a:p>
          <a:p>
            <a:pPr lvl="0"/>
            <a:r>
              <a:rPr lang="cs-CZ" dirty="0" smtClean="0"/>
              <a:t>pro provozování </a:t>
            </a:r>
            <a:r>
              <a:rPr lang="cs-CZ" dirty="0"/>
              <a:t>některých činností, potřebují podnikatelé státní povolení neboli </a:t>
            </a:r>
            <a:r>
              <a:rPr lang="cs-CZ" dirty="0" smtClean="0"/>
              <a:t>koncesi</a:t>
            </a:r>
          </a:p>
          <a:p>
            <a:pPr lvl="0"/>
            <a:r>
              <a:rPr lang="cs-CZ" dirty="0"/>
              <a:t>t</a:t>
            </a:r>
            <a:r>
              <a:rPr lang="cs-CZ" dirty="0" smtClean="0"/>
              <a:t>yto </a:t>
            </a:r>
            <a:r>
              <a:rPr lang="cs-CZ" dirty="0"/>
              <a:t>obory jsou uvedené v příloze č. </a:t>
            </a:r>
            <a:r>
              <a:rPr lang="cs-CZ" dirty="0" smtClean="0"/>
              <a:t>3 zákona č. </a:t>
            </a:r>
            <a:r>
              <a:rPr lang="cs-CZ" dirty="0"/>
              <a:t>455/1991 Sb. </a:t>
            </a: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business.center.cz/business/pravo/zakony/zivnost/priloha3.aspx</a:t>
            </a:r>
            <a:endParaRPr lang="cs-CZ" dirty="0" smtClean="0"/>
          </a:p>
          <a:p>
            <a:pPr lvl="0"/>
            <a:r>
              <a:rPr lang="cs-CZ" dirty="0"/>
              <a:t>v</a:t>
            </a:r>
            <a:r>
              <a:rPr lang="cs-CZ" dirty="0" smtClean="0"/>
              <a:t> příloze je uvedeno, jaká konkrétní odborná způsobilost je požadována, a který orgán státní správy koncesi uděluje</a:t>
            </a:r>
            <a:endParaRPr lang="cs-CZ" dirty="0"/>
          </a:p>
          <a:p>
            <a:pPr lvl="0"/>
            <a:r>
              <a:rPr lang="cs-CZ" dirty="0" smtClean="0"/>
              <a:t>typickým </a:t>
            </a:r>
            <a:r>
              <a:rPr lang="cs-CZ" dirty="0"/>
              <a:t>příkladem provozování cestovní kanceláře</a:t>
            </a:r>
          </a:p>
          <a:p>
            <a:pPr lvl="0"/>
            <a:r>
              <a:rPr lang="cs-CZ" dirty="0"/>
              <a:t>r</a:t>
            </a:r>
            <a:r>
              <a:rPr lang="cs-CZ" dirty="0" smtClean="0"/>
              <a:t>ozdíl </a:t>
            </a:r>
            <a:r>
              <a:rPr lang="cs-CZ" dirty="0"/>
              <a:t>oproti ohlašovací živnosti je, že podnikatel může začít podnikat až dostane rozhodnutí o obdržení koncese</a:t>
            </a:r>
          </a:p>
          <a:p>
            <a:pPr lvl="0"/>
            <a:r>
              <a:rPr lang="cs-CZ" dirty="0" smtClean="0"/>
              <a:t>Živnostenský úřad </a:t>
            </a:r>
            <a:r>
              <a:rPr lang="cs-CZ" dirty="0"/>
              <a:t>by měl rozhodnout o žádosti do 30 dnů od jejího podání, tedy pokud jsou v pořádku všechny náležitosti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fiktivních firem 2016/2017</a:t>
            </a:r>
          </a:p>
        </p:txBody>
      </p:sp>
    </p:spTree>
    <p:extLst>
      <p:ext uri="{BB962C8B-B14F-4D97-AF65-F5344CB8AC3E}">
        <p14:creationId xmlns:p14="http://schemas.microsoft.com/office/powerpoint/2010/main" val="401666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2400" b="1" dirty="0" smtClean="0"/>
              <a:t>Další krok – vyplnění JRF</a:t>
            </a:r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303908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ZZ">
  <a:themeElements>
    <a:clrScheme name="NZZ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Z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Z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2599</TotalTime>
  <Words>654</Words>
  <Application>Microsoft Office PowerPoint</Application>
  <PresentationFormat>A4 (210 x 297 mm)</PresentationFormat>
  <Paragraphs>96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NZZ</vt:lpstr>
      <vt:lpstr>Živnostenské   podnikání</vt:lpstr>
      <vt:lpstr>Centrum fiktivních firem 2016/2017</vt:lpstr>
      <vt:lpstr>Centrum fiktivních firem 2016/2017</vt:lpstr>
      <vt:lpstr>Centrum fiktivních firem 2016/2017</vt:lpstr>
      <vt:lpstr>Centrum fiktivních firem 2016/2017</vt:lpstr>
      <vt:lpstr>Centrum fiktivních firem 2016/2017</vt:lpstr>
      <vt:lpstr>Centrum fiktivních firem 2016/2017</vt:lpstr>
      <vt:lpstr>Centrum fiktivních firem 2016/2017</vt:lpstr>
      <vt:lpstr>Centrum fiktivních firem 2016/2017</vt:lpstr>
      <vt:lpstr>Centrum fiktivních firem 2016/2017</vt:lpstr>
      <vt:lpstr>Prezentace aplikace PowerPoint</vt:lpstr>
    </vt:vector>
  </TitlesOfParts>
  <Company>NUOV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hana.husakova</dc:creator>
  <cp:lastModifiedBy>Hula Lukáš</cp:lastModifiedBy>
  <cp:revision>145</cp:revision>
  <dcterms:created xsi:type="dcterms:W3CDTF">2010-11-29T12:12:55Z</dcterms:created>
  <dcterms:modified xsi:type="dcterms:W3CDTF">2016-09-02T11:54:21Z</dcterms:modified>
</cp:coreProperties>
</file>